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8" r:id="rId8"/>
    <p:sldId id="261" r:id="rId9"/>
    <p:sldId id="271" r:id="rId10"/>
    <p:sldId id="262" r:id="rId11"/>
    <p:sldId id="263" r:id="rId12"/>
    <p:sldId id="272" r:id="rId13"/>
    <p:sldId id="264" r:id="rId14"/>
    <p:sldId id="265" r:id="rId15"/>
    <p:sldId id="266" r:id="rId16"/>
    <p:sldId id="269" r:id="rId17"/>
    <p:sldId id="273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78525-090E-405C-A0D6-9706E8ABF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A2E5CB-4F67-4C21-9B7C-BB8362595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ACF4E-397E-499A-B881-BC50273C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A7F15-AED6-49F5-B3E9-C45DBB94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435DD9-E80F-4D96-9420-D80F86E1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5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5B3CC-D595-435D-9440-732708A2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E3FC75-BFA4-4542-9CCE-231AFD93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DABBF-A10D-4E29-AD8A-1DAFFBEA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52225-9AE1-4D2C-A284-7EB281C7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7F582-ED52-44C8-B9EE-18202AD5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6650F5-AFF5-4DA3-8888-FB57C93BB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C557D2-9F25-41F1-8549-5EDDC7C9B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A42AB-AD5A-45D7-8FB4-C2092004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33A38-A871-4667-91A0-E7270127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9FD59F-0B00-4009-AAE0-4C6BB6E0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2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36218-F7A4-4689-8EC1-9D393566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62A2-5383-4980-BA30-3B90B00D6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3A2D8-C747-4C80-8C3A-9B0B001B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866679-6F8B-4F1C-823A-BB4EF73A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A0EC42-EA6F-4897-B50C-43E09686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1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1A7B3-6C4C-475D-AD26-36CFDE37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912D0F-0663-4E69-B42F-857E797C5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9D8AF4-3BCC-4797-9C8D-29D5D239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105AD-F479-4FE6-AE57-08076437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FFA4A-3422-44A6-A5CA-2E1FB6B8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2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EB12B-422A-4C40-B687-8916C1E9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A9FCFC-0A9C-452F-A63C-DDF8DD853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5876E2-F6CC-4E07-ABDB-237D1D8E5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751392-6B30-437C-86E6-A42320B4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2900B-FC1A-4927-B0F4-1D0E392A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17BBB-DC8C-4015-A97D-846966E9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3E599-514A-4DCB-97EF-E19687E1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6DF6E1-F240-42E8-956D-62465BE0A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6E90CE-E949-47A2-9588-0962B8F16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5D523A-FADA-4A7B-B564-EDD919B7B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86CAF3-1AF5-4407-BF02-2392B51F1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4F46E6-2911-41BF-9920-1DF5FB82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30F8A8-522B-43F5-A0BF-94285859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F91DDF-405F-4142-BAC3-2F6B9227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9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E5824-B67F-4097-A7B3-BDFB73C8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E3FFB1-60AE-4C3A-AC27-27F53753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C99250-8B79-4C9D-8A34-176B9A53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FA8D5D-CDDA-47CF-AD69-64F592A1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1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18DC31-8FC3-450F-9244-5A72EB84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1BE9B7-ABAE-4003-840F-2F13B28C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69A3F4-0E27-48CC-BF9F-63881AEF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3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C4A07-CC9D-408A-8A61-16EAA237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A09D7-6314-4B7A-B1ED-A07D61CC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6FC8B7-5B6E-4608-8EEF-3E8C65F35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B6E7F2-C93B-49D1-9429-7E9CE4D5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C7EF43-7033-44B0-B05C-778E1007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FCD3C-E693-48FF-8C60-3FAEFA95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2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316D4-CDEF-4A85-91B5-B594AFBE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7EE566-477A-4558-8670-A2E283F64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D7405E-30B9-44B6-928B-5A4FF4BD3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68AE20-4B57-4091-B20A-89BDB160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82C3D3-6DAA-4888-BAFC-6441687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4EF48E-FAFA-437B-A6D3-B04F31F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5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54FAF-C4B3-49B0-9C62-AC82196A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3E4D22-8EE0-4F79-AA6C-544EAC58D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D4931-79D8-48FB-AABD-00525ACEF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C8F55-49FF-42D0-BDEE-625FE3DB029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97E35-FC7F-4F2A-92BC-7414B60B7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51A93-E526-4ACF-8A3B-6BE41390E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F9225-F871-413C-AA65-67C147B3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678A3-4639-4F2A-8606-7523072F1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222" y="1148995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+mn-lt"/>
              </a:rPr>
              <a:t>ПОЮЩИЕ ЧАШИ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3E8D2F-2794-482A-9487-10BDB584E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4722" y="3429000"/>
            <a:ext cx="9144000" cy="1655762"/>
          </a:xfrm>
        </p:spPr>
        <p:txBody>
          <a:bodyPr/>
          <a:lstStyle/>
          <a:p>
            <a:r>
              <a:rPr lang="ru-RU" dirty="0"/>
              <a:t>обучающий материал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45E786-1ABE-4B1D-AFA0-A83961018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2C8876-6AB5-4782-98EB-FC2320D98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22" y="6114808"/>
            <a:ext cx="2075840" cy="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195943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 Как 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услышать звук поющей чаши?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4422712" y="2424752"/>
            <a:ext cx="67180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0" dirty="0">
                <a:effectLst/>
                <a:latin typeface="+mj-lt"/>
              </a:rPr>
              <a:t>Чтобы услышать волшебный звук, нужно подобрать к чаше специальный стик. Это резонатор, который похож на палку из дерева с мягким наконечником, обёрнутым в войлок или бархат. Шершавая поверхность, соприкасаясь с чашей, позволяет извлечь приятную, глубокую и гармоничную мелодию без резких и высоких звуков.</a:t>
            </a:r>
          </a:p>
          <a:p>
            <a:pPr algn="l"/>
            <a:endParaRPr lang="ru-RU" sz="1600" dirty="0">
              <a:latin typeface="+mj-lt"/>
            </a:endParaRPr>
          </a:p>
          <a:p>
            <a:pPr algn="l"/>
            <a:r>
              <a:rPr lang="ru-RU" sz="1600" i="0" dirty="0">
                <a:effectLst/>
                <a:latin typeface="+mj-lt"/>
              </a:rPr>
              <a:t>Важно, чтобы поющие чаши были хорошего качества, сделанные Восточными мастерами по традиционным технологиям. В последнее время получили большое распространение поющие чаши небольшого размера, сделанные на заводе. Хотя такие поющие чаши внешне могут быть ярки и красивы, но они не передают и  того волшебного звучания, которое исходит от аутентичных кованых тибетских поющих чаш, сделанных мастерами вручную.</a:t>
            </a:r>
          </a:p>
          <a:p>
            <a:pPr algn="l"/>
            <a:endParaRPr lang="ru-RU" sz="1600" i="0" dirty="0">
              <a:effectLst/>
              <a:latin typeface="+mj-lt"/>
            </a:endParaRPr>
          </a:p>
          <a:p>
            <a:pPr algn="l"/>
            <a:r>
              <a:rPr lang="ru-RU" sz="1600" b="1" dirty="0">
                <a:latin typeface="+mj-lt"/>
              </a:rPr>
              <a:t>Круг поющей чаши должен быть идеально ровный, без просветов.</a:t>
            </a:r>
            <a:endParaRPr lang="ru-RU" sz="1600" b="1" i="0" dirty="0">
              <a:effectLst/>
              <a:latin typeface="+mj-lt"/>
            </a:endParaRPr>
          </a:p>
          <a:p>
            <a:pPr algn="l"/>
            <a:endParaRPr lang="ru-RU" sz="1600" b="1" dirty="0">
              <a:latin typeface="+mj-lt"/>
            </a:endParaRPr>
          </a:p>
          <a:p>
            <a:pPr algn="l"/>
            <a:endParaRPr lang="ru-RU" sz="1600" i="0" dirty="0">
              <a:effectLst/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174AF9-4B06-4627-81A7-1775E0C97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229"/>
            <a:ext cx="3564294" cy="52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9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4EEFC0-E3FD-4AF3-A99D-44724685A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35290"/>
            <a:ext cx="5702870" cy="35642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195943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 Как 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выбрать резонатор?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5066524" y="1739742"/>
            <a:ext cx="6718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+mj-lt"/>
              </a:rPr>
              <a:t>В классическом варианте стик должен быть изготовлен из палисандра — твёрдой породы древесины, которая встречается в Юго-восточной Азии, Южной Америке и Африке. Но если вы начинающий практик, то можно использовать стик из более мягкого материала, например, из сосны. В таком случае вы быстрее научитесь работать со звуком.</a:t>
            </a:r>
          </a:p>
          <a:p>
            <a:pPr algn="l"/>
            <a:endParaRPr lang="ru-RU" sz="1400" dirty="0">
              <a:latin typeface="+mj-lt"/>
            </a:endParaRPr>
          </a:p>
          <a:p>
            <a:pPr algn="l"/>
            <a:r>
              <a:rPr lang="ru-RU" sz="1400" dirty="0">
                <a:latin typeface="+mj-lt"/>
              </a:rPr>
              <a:t>Вес, диаметр и длина должны сочетаться с характеристиками чаши. Если чаша маленькая, то и стик не должен быть большим и тяжёлым. Стоит обратить внимание на пропорции. По этой причине не рекомендуем покупать стик и чашу отдельно друг от друга.</a:t>
            </a:r>
          </a:p>
          <a:p>
            <a:pPr algn="l"/>
            <a:endParaRPr lang="ru-RU" sz="1400" dirty="0">
              <a:latin typeface="+mj-lt"/>
            </a:endParaRPr>
          </a:p>
          <a:p>
            <a:pPr algn="l"/>
            <a:r>
              <a:rPr lang="ru-RU" sz="1400" b="0" i="0" dirty="0">
                <a:solidFill>
                  <a:srgbClr val="3A3E4F"/>
                </a:solidFill>
                <a:effectLst/>
                <a:latin typeface="+mj-lt"/>
              </a:rPr>
              <a:t>Чем толще стенки поющей чаши, чем больше ее диаметр, тем больше должен быть резонатор, тем тверже должна быть порода дерева, из которой он изготовлен. Только так можно добиться глубокого и мощного звучания. Легкие «мягкие» стики позволяют извлечь красивые, но бедные обертонами звуки.</a:t>
            </a:r>
          </a:p>
          <a:p>
            <a:pPr algn="l"/>
            <a:endParaRPr lang="ru-RU" sz="1400" b="0" i="0" dirty="0">
              <a:solidFill>
                <a:srgbClr val="3A3E4F"/>
              </a:solidFill>
              <a:effectLst/>
              <a:latin typeface="+mj-lt"/>
            </a:endParaRPr>
          </a:p>
          <a:p>
            <a:pPr algn="l"/>
            <a:r>
              <a:rPr lang="ru-RU" sz="1400" b="0" i="0" dirty="0">
                <a:solidFill>
                  <a:srgbClr val="3A3E4F"/>
                </a:solidFill>
                <a:effectLst/>
                <a:latin typeface="+mj-lt"/>
              </a:rPr>
              <a:t>Также следует отметить, что жесткость материала, которым иногда обшивают резонаторы, тоже влияет на тон. Более мягкая поверхность резонатора (замша, бархат, резина, войлок) дают более низкое, глубокое, умиротворяющее звучание, в то время как твердая поверхность обеспечивает резкий, высокий тон.</a:t>
            </a:r>
          </a:p>
          <a:p>
            <a:pPr algn="l"/>
            <a:endParaRPr lang="ru-RU" sz="1600" dirty="0">
              <a:latin typeface="+mj-lt"/>
            </a:endParaRPr>
          </a:p>
          <a:p>
            <a:pPr algn="l"/>
            <a:endParaRPr lang="ru-RU" sz="160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657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195943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 Как работает подушка для поющей чаши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?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5784979" y="2280918"/>
            <a:ext cx="60742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effectLst/>
                <a:latin typeface="+mj-lt"/>
              </a:rPr>
              <a:t>Подушка для поющей чаши играет важную роль в процессе использования поющей чаши. Она помогает установить ее в идеальное положение, чтобы достичь оптимальных звуковых вибраций. </a:t>
            </a:r>
          </a:p>
          <a:p>
            <a:pPr algn="l"/>
            <a:endParaRPr lang="ru-RU" sz="1600" dirty="0">
              <a:latin typeface="+mj-lt"/>
            </a:endParaRPr>
          </a:p>
          <a:p>
            <a:pPr algn="l"/>
            <a:r>
              <a:rPr lang="ru-RU" sz="1600" dirty="0">
                <a:effectLst/>
                <a:latin typeface="+mj-lt"/>
              </a:rPr>
              <a:t>Правильно расположенная поющая чаша излучает глубокие и ритмичные звуки, которые воздействуют на наше тело и разум. Она</a:t>
            </a:r>
            <a:r>
              <a:rPr lang="ru-RU" sz="1600" dirty="0">
                <a:latin typeface="+mj-lt"/>
              </a:rPr>
              <a:t> обеспечивает опору для поющей чаши, предотвращая ее падение или смещение во время использования. Это позволяет </a:t>
            </a:r>
          </a:p>
          <a:p>
            <a:pPr algn="l"/>
            <a:r>
              <a:rPr lang="ru-RU" sz="1600" dirty="0">
                <a:latin typeface="+mj-lt"/>
              </a:rPr>
              <a:t>нам сосредоточиться на звуке и вибрациях, не отвлекаясь на постоянную коррекцию положения инструмента. </a:t>
            </a:r>
          </a:p>
          <a:p>
            <a:pPr algn="l"/>
            <a:endParaRPr lang="ru-RU" sz="1600" dirty="0">
              <a:latin typeface="+mj-lt"/>
            </a:endParaRPr>
          </a:p>
          <a:p>
            <a:pPr algn="l"/>
            <a:r>
              <a:rPr lang="ru-RU" sz="1600" dirty="0">
                <a:latin typeface="+mj-lt"/>
              </a:rPr>
              <a:t>Кроме того, подушка для поющей чаши может служить декоративным элементом, который добавляет в интерьер нотку загадочности и умиротворения.</a:t>
            </a:r>
            <a:br>
              <a:rPr lang="ru-RU" sz="1600" dirty="0"/>
            </a:br>
            <a:r>
              <a:rPr lang="ru-RU" sz="1600" dirty="0"/>
              <a:t> </a:t>
            </a:r>
            <a:endParaRPr lang="ru-RU" sz="1600" i="0" dirty="0">
              <a:effectLst/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E4B739-EA3E-418B-934A-8BD5F8E4D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5535"/>
            <a:ext cx="5271797" cy="52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36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   Поющие чаши: как выбрать и использовать?</a:t>
            </a:r>
          </a:p>
          <a:p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5057194" y="2803432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600" i="0" dirty="0"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18FC3-8B00-4D4E-BD94-CB7EA65A38F5}"/>
              </a:ext>
            </a:extLst>
          </p:cNvPr>
          <p:cNvSpPr txBox="1"/>
          <p:nvPr/>
        </p:nvSpPr>
        <p:spPr>
          <a:xfrm>
            <a:off x="5906765" y="2365302"/>
            <a:ext cx="56533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 Самый важный аспект — звук должен вам нравиться. </a:t>
            </a:r>
          </a:p>
          <a:p>
            <a:pPr algn="l"/>
            <a:endParaRPr lang="ru-RU" sz="1600" b="0" i="0" dirty="0">
              <a:solidFill>
                <a:srgbClr val="3A3E4F"/>
              </a:solidFill>
              <a:effectLst/>
              <a:latin typeface="+mj-lt"/>
            </a:endParaRPr>
          </a:p>
          <a:p>
            <a:pPr algn="l"/>
            <a:r>
              <a:rPr lang="ru-RU" sz="1600" dirty="0">
                <a:solidFill>
                  <a:srgbClr val="3A3E4F"/>
                </a:solidFill>
                <a:latin typeface="+mj-lt"/>
              </a:rPr>
              <a:t>2. </a:t>
            </a: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Можно закрыть глаза, довериться своей интуиции и ориентироваться только на звучание инструмента.</a:t>
            </a:r>
          </a:p>
          <a:p>
            <a:pPr algn="l"/>
            <a:endParaRPr lang="ru-RU" sz="1600" b="0" i="0" dirty="0">
              <a:solidFill>
                <a:srgbClr val="3A3E4F"/>
              </a:solidFill>
              <a:effectLst/>
              <a:latin typeface="+mj-lt"/>
            </a:endParaRPr>
          </a:p>
          <a:p>
            <a:pPr algn="l"/>
            <a:r>
              <a:rPr lang="ru-RU" sz="1600" dirty="0">
                <a:solidFill>
                  <a:srgbClr val="3A3E4F"/>
                </a:solidFill>
                <a:latin typeface="+mj-lt"/>
              </a:rPr>
              <a:t>3. </a:t>
            </a: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Знать, для каких практик приобретается чаша: медитации, исцеления звуком</a:t>
            </a:r>
            <a:r>
              <a:rPr lang="ru-RU" sz="1600" dirty="0">
                <a:solidFill>
                  <a:srgbClr val="3A3E4F"/>
                </a:solidFill>
                <a:latin typeface="+mj-lt"/>
              </a:rPr>
              <a:t> </a:t>
            </a: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или просто для игры на инструменте. Вес и размер. </a:t>
            </a:r>
          </a:p>
          <a:p>
            <a:pPr algn="l"/>
            <a:endParaRPr lang="ru-RU" sz="1600" b="0" i="0" dirty="0">
              <a:solidFill>
                <a:srgbClr val="3A3E4F"/>
              </a:solidFill>
              <a:effectLst/>
              <a:latin typeface="+mj-lt"/>
            </a:endParaRPr>
          </a:p>
          <a:p>
            <a:pPr algn="l"/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Если вы собираетесь использовать сосуд только дома, то можно выбрать чашу среднего размера и весом до 2 кг. Ориентируйтесь на площадь вашего дома или квартиры, так как для больших чаш нужна хорошая акустика. </a:t>
            </a:r>
          </a:p>
          <a:p>
            <a:pPr algn="l"/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Маленькие карманные чаши весят около 400 грамм, их проще брать с собой в поездки или на классы йоги.</a:t>
            </a:r>
          </a:p>
          <a:p>
            <a:pPr algn="l"/>
            <a:endParaRPr lang="ru-RU" sz="1400" dirty="0">
              <a:solidFill>
                <a:srgbClr val="3A3E4F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2EC10-1954-475B-A7A9-27927A53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196"/>
            <a:ext cx="5243804" cy="52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0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36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   Поющие чаши: как выбрать и использовать?</a:t>
            </a:r>
          </a:p>
          <a:p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5057194" y="2803432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600" i="0" dirty="0"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18FC3-8B00-4D4E-BD94-CB7EA65A38F5}"/>
              </a:ext>
            </a:extLst>
          </p:cNvPr>
          <p:cNvSpPr txBox="1"/>
          <p:nvPr/>
        </p:nvSpPr>
        <p:spPr>
          <a:xfrm>
            <a:off x="4906589" y="1789936"/>
            <a:ext cx="665224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solidFill>
                  <a:srgbClr val="3A3E4F"/>
                </a:solidFill>
                <a:latin typeface="+mj-lt"/>
              </a:rPr>
              <a:t>Важно понять, для чего вам нужна чаша:</a:t>
            </a:r>
          </a:p>
          <a:p>
            <a:pPr algn="l"/>
            <a:r>
              <a:rPr lang="ru-RU" sz="1400" dirty="0">
                <a:solidFill>
                  <a:srgbClr val="3A3E4F"/>
                </a:solidFill>
                <a:latin typeface="+mj-lt"/>
              </a:rPr>
              <a:t>для практик, медитаций, </a:t>
            </a:r>
            <a:r>
              <a:rPr lang="ru-RU" sz="1400" dirty="0" err="1">
                <a:solidFill>
                  <a:srgbClr val="3A3E4F"/>
                </a:solidFill>
                <a:latin typeface="+mj-lt"/>
              </a:rPr>
              <a:t>вибро-акусстического</a:t>
            </a:r>
            <a:r>
              <a:rPr lang="ru-RU" sz="1400" dirty="0">
                <a:solidFill>
                  <a:srgbClr val="3A3E4F"/>
                </a:solidFill>
                <a:latin typeface="+mj-lt"/>
              </a:rPr>
              <a:t> массажа, гармонизации пространства и ауры или просто для украшения интерьера!</a:t>
            </a:r>
          </a:p>
          <a:p>
            <a:pPr algn="l"/>
            <a:endParaRPr lang="ru-RU" sz="1400" dirty="0">
              <a:solidFill>
                <a:srgbClr val="3A3E4F"/>
              </a:solidFill>
              <a:latin typeface="+mj-lt"/>
            </a:endParaRPr>
          </a:p>
          <a:p>
            <a:pPr algn="l" font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Если вы ищете инструмент 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+mj-lt"/>
              </a:rPr>
              <a:t>для глубоких расслабляющих практик или самомассажа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, вам подойдет чаша с глубоким, низким, бархатным звуком. Для этого выбирайте большие и средние чаши.</a:t>
            </a:r>
          </a:p>
          <a:p>
            <a:pPr algn="l" font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Маленькую чашу можно заменить или дополнить музыкальными инструментами с высокой частотой вибрации. Идеально подойдут: колокольчик Коши или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+mj-lt"/>
              </a:rPr>
              <a:t>Зафир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, тибетские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+mj-lt"/>
              </a:rPr>
              <a:t>караталлами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 (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+mj-lt"/>
              </a:rPr>
              <a:t>тингша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) или любой подходящим вам по звуку колокольчиком.</a:t>
            </a:r>
          </a:p>
          <a:p>
            <a:pPr algn="l" fontAlgn="ctr"/>
            <a:endParaRPr lang="ru-RU" sz="1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 font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Маленькие чаши прекрасно подойдут 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+mj-lt"/>
              </a:rPr>
              <a:t>для поднятия настроения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, помогут активизироваться, привести себя в рабочее состояние, гармонизировать ауру и пространство.</a:t>
            </a:r>
          </a:p>
          <a:p>
            <a:pPr algn="l" fontAlgn="ctr"/>
            <a:endParaRPr lang="ru-RU" sz="1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 font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Если вы хотите 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+mj-lt"/>
              </a:rPr>
              <a:t>дополнить свою медитацию, практику йоги или какую-либо другую практику 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звуком поющих чаш, рекомендую приобрести мини-сет из двух чаш: одну - среднего или большого размера (с низкой частотой звучания для более глубокого погружения в процесс) и вторую – маленькую (с высокой частотой звучания, для гармоничного выхода из практики, пробуждения и активизации).</a:t>
            </a:r>
          </a:p>
          <a:p>
            <a:pPr algn="l"/>
            <a:endParaRPr lang="ru-RU" sz="1400" dirty="0">
              <a:solidFill>
                <a:srgbClr val="3A3E4F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967902-F1C0-49C2-82DC-158898AAB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196"/>
            <a:ext cx="4273420" cy="52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36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   Поющие чаши: как выбрать и использовать?</a:t>
            </a:r>
          </a:p>
          <a:p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5057194" y="2803432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600" i="0" dirty="0"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18FC3-8B00-4D4E-BD94-CB7EA65A38F5}"/>
              </a:ext>
            </a:extLst>
          </p:cNvPr>
          <p:cNvSpPr txBox="1"/>
          <p:nvPr/>
        </p:nvSpPr>
        <p:spPr>
          <a:xfrm>
            <a:off x="5589524" y="1805055"/>
            <a:ext cx="618571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solidFill>
                  <a:srgbClr val="3A3E4F"/>
                </a:solidFill>
                <a:latin typeface="+mj-lt"/>
              </a:rPr>
              <a:t>Если вы планируете пройти обучение и работать в </a:t>
            </a:r>
            <a:r>
              <a:rPr lang="ru-RU" sz="1400" b="1" dirty="0" err="1">
                <a:solidFill>
                  <a:srgbClr val="3A3E4F"/>
                </a:solidFill>
                <a:latin typeface="+mj-lt"/>
              </a:rPr>
              <a:t>звукотерапевтом</a:t>
            </a:r>
            <a:r>
              <a:rPr lang="ru-RU" sz="1400" b="1" dirty="0">
                <a:solidFill>
                  <a:srgbClr val="3A3E4F"/>
                </a:solidFill>
                <a:latin typeface="+mj-lt"/>
              </a:rPr>
              <a:t>, создавать звуковые ванны, проводить вибромассаж и медитации с чашами</a:t>
            </a:r>
            <a:r>
              <a:rPr lang="ru-RU" sz="1400" dirty="0">
                <a:solidFill>
                  <a:srgbClr val="3A3E4F"/>
                </a:solidFill>
                <a:latin typeface="+mj-lt"/>
              </a:rPr>
              <a:t>, рекомендую вам приобрести набор из четырех или более чаш. </a:t>
            </a:r>
          </a:p>
          <a:p>
            <a:pPr algn="l"/>
            <a:endParaRPr lang="ru-RU" sz="1400" dirty="0">
              <a:solidFill>
                <a:srgbClr val="3A3E4F"/>
              </a:solidFill>
              <a:latin typeface="+mj-lt"/>
            </a:endParaRPr>
          </a:p>
          <a:p>
            <a:pPr algn="l"/>
            <a:r>
              <a:rPr lang="ru-RU" sz="1400" dirty="0">
                <a:solidFill>
                  <a:srgbClr val="3A3E4F"/>
                </a:solidFill>
                <a:latin typeface="+mj-lt"/>
              </a:rPr>
              <a:t>Минимальный набор для работы: заземляющая чаша, большая чаша на нижние центры, средняя чаша на сердечный центр и маленькая для работы с высшими центрами. Набор подбирается индивидуально, так, чтобы вам нравился звук чаш и они гармонично звучали между собой.</a:t>
            </a:r>
          </a:p>
          <a:p>
            <a:pPr algn="l"/>
            <a:endParaRPr lang="ru-RU" sz="1400" dirty="0">
              <a:solidFill>
                <a:srgbClr val="3A3E4F"/>
              </a:solidFill>
              <a:latin typeface="+mj-lt"/>
            </a:endParaRPr>
          </a:p>
          <a:p>
            <a:pPr algn="l"/>
            <a:r>
              <a:rPr lang="ru-RU" sz="1400" b="1" dirty="0">
                <a:solidFill>
                  <a:srgbClr val="3A3E4F"/>
                </a:solidFill>
                <a:latin typeface="+mj-lt"/>
              </a:rPr>
              <a:t>Если вам просто нравится звук тибетских поющих чаш </a:t>
            </a:r>
            <a:r>
              <a:rPr lang="ru-RU" sz="1400" dirty="0">
                <a:solidFill>
                  <a:srgbClr val="3A3E4F"/>
                </a:solidFill>
                <a:latin typeface="+mj-lt"/>
              </a:rPr>
              <a:t>и вы хотите познакомится с этим инструментом </a:t>
            </a:r>
            <a:r>
              <a:rPr lang="ru-RU" sz="1400" dirty="0" err="1">
                <a:solidFill>
                  <a:srgbClr val="3A3E4F"/>
                </a:solidFill>
                <a:latin typeface="+mj-lt"/>
              </a:rPr>
              <a:t>звукотерапии</a:t>
            </a:r>
            <a:r>
              <a:rPr lang="ru-RU" sz="1400" dirty="0">
                <a:solidFill>
                  <a:srgbClr val="3A3E4F"/>
                </a:solidFill>
                <a:latin typeface="+mj-lt"/>
              </a:rPr>
              <a:t>, научится на нем играть, поработать со своей частотой вибрации и выполнять практики с голосом, вам подойдет чаша от 15 см. Главное, чтобы вам нравился звук поющей чаши!</a:t>
            </a:r>
          </a:p>
          <a:p>
            <a:pPr algn="l"/>
            <a:endParaRPr lang="ru-RU" sz="1400" dirty="0">
              <a:solidFill>
                <a:srgbClr val="3A3E4F"/>
              </a:solidFill>
              <a:latin typeface="+mj-lt"/>
            </a:endParaRPr>
          </a:p>
          <a:p>
            <a:pPr algn="l"/>
            <a:r>
              <a:rPr lang="ru-RU" sz="1400" b="1" dirty="0">
                <a:solidFill>
                  <a:srgbClr val="3A3E4F"/>
                </a:solidFill>
                <a:latin typeface="+mj-lt"/>
              </a:rPr>
              <a:t>Если вам нужна чаша для украшения интерьера, фотосессии или декора, </a:t>
            </a:r>
            <a:r>
              <a:rPr lang="ru-RU" sz="1400" dirty="0">
                <a:solidFill>
                  <a:srgbClr val="3A3E4F"/>
                </a:solidFill>
                <a:latin typeface="+mj-lt"/>
              </a:rPr>
              <a:t>предлагаем вам приобрести чаши с микротрещинами. Визуально трещинки не заметны, но работать с такой чашей уже нельзя. Практически в каждой посылке оказывается хоть одна чаша с трещиной, и, конечно, стоимость таких чаш невысока. Эти чаши прекрасно подойдут для декора!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AAE045-038D-4786-96BB-1C2FE2EAD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196"/>
            <a:ext cx="5243804" cy="52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1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36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  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Какие чаши рекомендуем для новичков</a:t>
            </a:r>
            <a:r>
              <a:rPr lang="ru-RU" sz="36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?</a:t>
            </a:r>
          </a:p>
          <a:p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5057194" y="2803432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600" i="0" dirty="0"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18FC3-8B00-4D4E-BD94-CB7EA65A38F5}"/>
              </a:ext>
            </a:extLst>
          </p:cNvPr>
          <p:cNvSpPr txBox="1"/>
          <p:nvPr/>
        </p:nvSpPr>
        <p:spPr>
          <a:xfrm>
            <a:off x="5615716" y="3026438"/>
            <a:ext cx="6185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+mj-lt"/>
              </a:rPr>
              <a:t>Для новичка идеально подойдут чаши среднего размера, которые легко "заводятся", долго звучат. Чаши можно использовать как для игры, так и для </a:t>
            </a:r>
            <a:r>
              <a:rPr lang="ru-RU" dirty="0" err="1">
                <a:latin typeface="+mj-lt"/>
              </a:rPr>
              <a:t>вибро-аккустического</a:t>
            </a:r>
            <a:r>
              <a:rPr lang="ru-RU" dirty="0">
                <a:latin typeface="+mj-lt"/>
              </a:rPr>
              <a:t> массажа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30AFF8-F111-4A47-A358-2097799F2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196"/>
            <a:ext cx="5225143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3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 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Если чаша перестала петь?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4655977" y="2840754"/>
            <a:ext cx="6718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0" dirty="0">
                <a:effectLst/>
                <a:latin typeface="+mj-lt"/>
              </a:rPr>
              <a:t>Как и любой музыкальный инструмент, в какой-то момент времени, </a:t>
            </a:r>
          </a:p>
          <a:p>
            <a:pPr algn="l"/>
            <a:r>
              <a:rPr lang="ru-RU" sz="1600" i="0" dirty="0">
                <a:effectLst/>
                <a:latin typeface="+mj-lt"/>
              </a:rPr>
              <a:t>при неправильном обращении с ним, может испортиться или сломаться. Каждая вещь, будь то предмет, посуда или бумага имеет право на аккуратное к ней обращение. Так же и с чашей важно обращаться нежно (она довольно хрупкая, особенно литая), протирать ее время от времени.</a:t>
            </a:r>
          </a:p>
          <a:p>
            <a:pPr algn="l"/>
            <a:endParaRPr lang="ru-RU" sz="1600" i="0" dirty="0">
              <a:effectLst/>
              <a:latin typeface="+mj-lt"/>
            </a:endParaRPr>
          </a:p>
          <a:p>
            <a:pPr algn="l"/>
            <a:r>
              <a:rPr lang="ru-RU" sz="1600" i="0" dirty="0">
                <a:effectLst/>
                <a:latin typeface="+mj-lt"/>
              </a:rPr>
              <a:t>Самое важное, чаша перестает петь из-за отсутствия внимания к ней. В домах, где ее просто ставят на полку и не пользуются, она «умирает». Чтобы ее "оживить" попробуйте с ней взаимодействовать, поиграть на ней.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895D82-9A10-4063-95F2-1D96C975E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196"/>
            <a:ext cx="3533192" cy="52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3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36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  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Как ухаживать за поющими чашами</a:t>
            </a:r>
            <a:r>
              <a:rPr lang="ru-RU" sz="36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?</a:t>
            </a:r>
          </a:p>
          <a:p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5057194" y="2803432"/>
            <a:ext cx="671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600" i="0" dirty="0"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18FC3-8B00-4D4E-BD94-CB7EA65A38F5}"/>
              </a:ext>
            </a:extLst>
          </p:cNvPr>
          <p:cNvSpPr txBox="1"/>
          <p:nvPr/>
        </p:nvSpPr>
        <p:spPr>
          <a:xfrm>
            <a:off x="3774477" y="1871886"/>
            <a:ext cx="81811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latin typeface="+mj-lt"/>
              </a:rPr>
              <a:t>Периодически промывайте чашу под проточной водой, после чего вытирайте насухо. </a:t>
            </a:r>
          </a:p>
          <a:p>
            <a:pPr algn="l"/>
            <a:r>
              <a:rPr lang="ru-RU" sz="1400" dirty="0">
                <a:latin typeface="+mj-lt"/>
              </a:rPr>
              <a:t>Главное – не трите сильно, а аккуратно </a:t>
            </a:r>
            <a:r>
              <a:rPr lang="ru-RU" sz="1400" dirty="0" err="1">
                <a:latin typeface="+mj-lt"/>
              </a:rPr>
              <a:t>промакивайте</a:t>
            </a:r>
            <a:r>
              <a:rPr lang="ru-RU" sz="1400" dirty="0">
                <a:latin typeface="+mj-lt"/>
              </a:rPr>
              <a:t> полотенцем.</a:t>
            </a:r>
          </a:p>
          <a:p>
            <a:pPr algn="l"/>
            <a:endParaRPr lang="ru-RU" sz="1400" dirty="0">
              <a:latin typeface="+mj-lt"/>
            </a:endParaRPr>
          </a:p>
          <a:p>
            <a:pPr algn="l"/>
            <a:r>
              <a:rPr lang="ru-RU" sz="1400" dirty="0">
                <a:latin typeface="+mj-lt"/>
              </a:rPr>
              <a:t>Можно также переворачивать чашу дном вверх. Поскольку любое, даже самое слабое, дуновение ветерка порождает в чаше звучание, расположив чашу дном вверх, вы даете ей отдохнуть.</a:t>
            </a:r>
          </a:p>
          <a:p>
            <a:pPr algn="l"/>
            <a:endParaRPr lang="ru-RU" sz="1400" dirty="0">
              <a:latin typeface="+mj-lt"/>
            </a:endParaRPr>
          </a:p>
          <a:p>
            <a:pPr algn="l" fontAlgn="ctr"/>
            <a:r>
              <a:rPr lang="ru-RU" sz="1400" b="1" i="0" dirty="0">
                <a:solidFill>
                  <a:srgbClr val="333333"/>
                </a:solidFill>
                <a:effectLst/>
                <a:latin typeface="+mj-lt"/>
              </a:rPr>
              <a:t>Очень бережно и выборочно давайте свою чашу другим людям. 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В чужих руках в чаше может появиться микротрещина, которая не будет видна визуально, но будет слышна при игре на ней (со мной такое бывало, и теперь не даю свои чаши никому в руки).</a:t>
            </a:r>
          </a:p>
          <a:p>
            <a:pPr algn="l" font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Также чаша меняет своё звучания в зависимости от температуры. </a:t>
            </a:r>
          </a:p>
          <a:p>
            <a:pPr algn="l" fontAlgn="ctr"/>
            <a:endParaRPr lang="ru-RU" sz="1400" dirty="0">
              <a:solidFill>
                <a:srgbClr val="333333"/>
              </a:solidFill>
              <a:latin typeface="+mj-lt"/>
            </a:endParaRPr>
          </a:p>
          <a:p>
            <a:pPr algn="l" fontAlgn="ctr"/>
            <a:r>
              <a:rPr lang="ru-RU" sz="1400" b="1" i="0" dirty="0">
                <a:solidFill>
                  <a:srgbClr val="333333"/>
                </a:solidFill>
                <a:effectLst/>
                <a:latin typeface="+mj-lt"/>
              </a:rPr>
              <a:t>Поющая чаша — это живой инструмент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, который реагирует на изменения.</a:t>
            </a:r>
          </a:p>
          <a:p>
            <a:pPr algn="l" fontAlgn="ctr"/>
            <a:endParaRPr lang="ru-RU" sz="1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 fontAlgn="ctr"/>
            <a:r>
              <a:rPr lang="ru-RU" sz="1400" b="1" i="0" dirty="0">
                <a:solidFill>
                  <a:srgbClr val="333333"/>
                </a:solidFill>
                <a:effectLst/>
                <a:latin typeface="+mj-lt"/>
              </a:rPr>
              <a:t>Храните и берегите чашу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, исключите возможность случайного падения: от падений в чаше также могут появиться микротрещины. Старайтесь не колотить стиком по чаше слишком сильно, обращайтесь с ней бережно и заботливо.</a:t>
            </a:r>
          </a:p>
          <a:p>
            <a:pPr algn="l" font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После приобретения поющей чаши старайтесь почаще играть на ней: от игры чаша "распоётся" и начнёт звучать глубже и насыщеннее. Если долго не брать чашу в руки, ее звучание может измениться.</a:t>
            </a:r>
          </a:p>
          <a:p>
            <a:pPr algn="l" fontAlgn="ctr"/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Со временем чаши темнеют. Если вам хочется удалить этот налет с чаши, 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+mj-lt"/>
              </a:rPr>
              <a:t>никогда не используйте абразивные средства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. В идеале лучше использовать средства по уходу за ювелирными украшениями.</a:t>
            </a:r>
          </a:p>
          <a:p>
            <a:pPr algn="l" fontAlgn="ctr"/>
            <a:r>
              <a:rPr lang="ru-RU" sz="1400" b="1" i="0" dirty="0">
                <a:solidFill>
                  <a:srgbClr val="333333"/>
                </a:solidFill>
                <a:effectLst/>
                <a:latin typeface="+mj-lt"/>
              </a:rPr>
              <a:t>При транспортировке старайтесь завернуть чашу в одежду или материю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+mj-lt"/>
              </a:rPr>
              <a:t> так, чтобы она не болталась и не билась.</a:t>
            </a:r>
          </a:p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2BE34E-CB00-43E0-85F1-B8690D9AF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196"/>
            <a:ext cx="3491990" cy="52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2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   </a:t>
            </a:r>
            <a:r>
              <a:rPr lang="ru-RU" sz="3600" b="1" dirty="0"/>
              <a:t>Поющие чаши - история происхождения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3965511" y="1819468"/>
            <a:ext cx="80616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rgbClr val="3E3E3E"/>
                </a:solidFill>
                <a:effectLst/>
                <a:latin typeface="+mj-lt"/>
              </a:rPr>
              <a:t>Поющие чаши </a:t>
            </a:r>
            <a:r>
              <a:rPr lang="ru-RU" sz="1400" b="0" i="0" dirty="0">
                <a:solidFill>
                  <a:srgbClr val="3E3E3E"/>
                </a:solidFill>
                <a:effectLst/>
                <a:latin typeface="+mj-lt"/>
              </a:rPr>
              <a:t>- как их только не называют у нас в России: музыкальная чаша, тибетская чаша, </a:t>
            </a:r>
          </a:p>
          <a:p>
            <a:r>
              <a:rPr lang="ru-RU" sz="1400" b="0" i="0" dirty="0">
                <a:solidFill>
                  <a:srgbClr val="3E3E3E"/>
                </a:solidFill>
                <a:effectLst/>
                <a:latin typeface="+mj-lt"/>
              </a:rPr>
              <a:t>поющая чаша Тибета, звучащая чаша и даже поющие блюдца, поющие вазы и поющие тарелки… </a:t>
            </a:r>
            <a:r>
              <a:rPr lang="ru-RU" sz="1400" b="0" i="1" dirty="0">
                <a:solidFill>
                  <a:srgbClr val="3E3E3E"/>
                </a:solidFill>
                <a:effectLst/>
                <a:latin typeface="+mj-lt"/>
              </a:rPr>
              <a:t>    </a:t>
            </a:r>
          </a:p>
          <a:p>
            <a:endParaRPr lang="ru-RU" sz="1400" b="1" dirty="0">
              <a:solidFill>
                <a:srgbClr val="3E3E3E"/>
              </a:solidFill>
              <a:latin typeface="+mj-lt"/>
            </a:endParaRPr>
          </a:p>
          <a:p>
            <a:pPr algn="l"/>
            <a:r>
              <a:rPr lang="ru-RU" sz="1400" b="0" i="0" dirty="0">
                <a:solidFill>
                  <a:srgbClr val="3E3E3E"/>
                </a:solidFill>
                <a:effectLst/>
                <a:latin typeface="+mj-lt"/>
              </a:rPr>
              <a:t>Примерно во второй половине 20 века люди с запада стали довольно свободно путешествовать по Индии и прилегающим к ней странам. Шальные мысли иногда могли приходить путешественникам, а вот куплю поющие тибетские чаши, почему бы и нет? Так называемые хиппи были практически первыми, кто привез на запад удивительный музыкальный инструмент, гонг чашеобразной формы, </a:t>
            </a:r>
          </a:p>
          <a:p>
            <a:pPr algn="l"/>
            <a:r>
              <a:rPr lang="ru-RU" sz="1400" b="0" i="0" dirty="0">
                <a:solidFill>
                  <a:srgbClr val="3E3E3E"/>
                </a:solidFill>
                <a:effectLst/>
                <a:latin typeface="+mj-lt"/>
              </a:rPr>
              <a:t>его в итоге так и стали называть поющая чаша, на английском </a:t>
            </a:r>
            <a:r>
              <a:rPr lang="ru-RU" sz="1400" b="0" i="0" dirty="0" err="1">
                <a:solidFill>
                  <a:srgbClr val="3E3E3E"/>
                </a:solidFill>
                <a:effectLst/>
                <a:latin typeface="+mj-lt"/>
              </a:rPr>
              <a:t>singing</a:t>
            </a:r>
            <a:r>
              <a:rPr lang="ru-RU" sz="1400" b="0" i="0" dirty="0">
                <a:solidFill>
                  <a:srgbClr val="3E3E3E"/>
                </a:solidFill>
                <a:effectLst/>
                <a:latin typeface="+mj-lt"/>
              </a:rPr>
              <a:t> </a:t>
            </a:r>
            <a:r>
              <a:rPr lang="ru-RU" sz="1400" b="0" i="0" dirty="0" err="1">
                <a:solidFill>
                  <a:srgbClr val="3E3E3E"/>
                </a:solidFill>
                <a:effectLst/>
                <a:latin typeface="+mj-lt"/>
              </a:rPr>
              <a:t>bowl</a:t>
            </a:r>
            <a:r>
              <a:rPr lang="ru-RU" sz="1400" b="0" i="0" dirty="0">
                <a:solidFill>
                  <a:srgbClr val="3E3E3E"/>
                </a:solidFill>
                <a:effectLst/>
                <a:latin typeface="+mj-lt"/>
              </a:rPr>
              <a:t>. Существует несколько </a:t>
            </a:r>
          </a:p>
          <a:p>
            <a:pPr algn="l"/>
            <a:r>
              <a:rPr lang="ru-RU" sz="1400" b="0" i="0" dirty="0">
                <a:solidFill>
                  <a:srgbClr val="3E3E3E"/>
                </a:solidFill>
                <a:effectLst/>
                <a:latin typeface="+mj-lt"/>
              </a:rPr>
              <a:t>версий происхождения поющей чаши, одна из них самая вероятная это боннская. Известно что, </a:t>
            </a:r>
          </a:p>
          <a:p>
            <a:pPr algn="l"/>
            <a:r>
              <a:rPr lang="ru-RU" sz="1400" b="0" i="0" dirty="0">
                <a:solidFill>
                  <a:srgbClr val="3E3E3E"/>
                </a:solidFill>
                <a:effectLst/>
                <a:latin typeface="+mj-lt"/>
              </a:rPr>
              <a:t>именно в Боне древнейшей религии центральной Азии, поющая чаша выполняла, роль шаманского музыкального инструмента наравне с бубном. Поющую чашу также можно сравнить с колоколом, который как бы перевернули и положили на специальную подставку. </a:t>
            </a:r>
          </a:p>
          <a:p>
            <a:pPr algn="l"/>
            <a:endParaRPr lang="ru-RU" sz="1400" b="0" i="0" dirty="0">
              <a:solidFill>
                <a:srgbClr val="3E3E3E"/>
              </a:solidFill>
              <a:effectLst/>
              <a:latin typeface="+mj-lt"/>
            </a:endParaRPr>
          </a:p>
          <a:p>
            <a:pPr algn="l"/>
            <a:r>
              <a:rPr lang="ru-RU" sz="1400" b="0" i="0" dirty="0">
                <a:solidFill>
                  <a:srgbClr val="3E3E3E"/>
                </a:solidFill>
                <a:effectLst/>
                <a:latin typeface="+mj-lt"/>
              </a:rPr>
              <a:t>Стоит отметить, что есть и важное отличие от колокола, настоящая поющая чаша всегда была кованой, т.е. сделана методом горячей ковки и именно благодаря этому она обладает необычайной звуковой емкостью. Большие поющие чаши удерживают вибрацию до четырех и более минут!</a:t>
            </a:r>
          </a:p>
          <a:p>
            <a:pPr algn="l"/>
            <a:r>
              <a:rPr lang="ru-RU" sz="1400" b="0" i="0" dirty="0">
                <a:solidFill>
                  <a:srgbClr val="3E3E3E"/>
                </a:solidFill>
                <a:effectLst/>
                <a:latin typeface="+mj-lt"/>
              </a:rPr>
              <a:t>    </a:t>
            </a:r>
          </a:p>
          <a:p>
            <a:pPr algn="l"/>
            <a:r>
              <a:rPr lang="ru-RU" sz="1400" b="0" i="0" dirty="0">
                <a:solidFill>
                  <a:srgbClr val="3E3E3E"/>
                </a:solidFill>
                <a:effectLst/>
                <a:latin typeface="+mj-lt"/>
              </a:rPr>
              <a:t>В современном Тибете и Непале, а сейчас уже и на западе поющую чашу используют целители, прежде всего для так называемого звукового массажа. Эффект от такой работы очевиден и в первую очередь связан с релаксацией, снятию зажимов и блоков в мышцах и органах тела. </a:t>
            </a:r>
          </a:p>
          <a:p>
            <a:r>
              <a:rPr lang="ru-RU" sz="1400" b="1" dirty="0">
                <a:solidFill>
                  <a:srgbClr val="3E3E3E"/>
                </a:solidFill>
                <a:effectLst/>
                <a:latin typeface="+mj-lt"/>
              </a:rPr>
              <a:t> 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35D410-186F-484E-9335-6428DFFDC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" y="1614196"/>
            <a:ext cx="3861635" cy="52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 Как вибрации влияют на состояние человека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3965511" y="1819468"/>
            <a:ext cx="80616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3A3E4F"/>
                </a:solidFill>
                <a:effectLst/>
                <a:latin typeface="+mj-lt"/>
              </a:rPr>
              <a:t>В 2017 году учёные Калифорнийского Университета изучали эффекты от практики с поющими чашами на пациентах с высокой тревожностью. В </a:t>
            </a:r>
            <a:r>
              <a:rPr lang="ru-RU" sz="1400" b="0" i="0" dirty="0" err="1">
                <a:solidFill>
                  <a:srgbClr val="3A3E4F"/>
                </a:solidFill>
                <a:effectLst/>
                <a:latin typeface="+mj-lt"/>
              </a:rPr>
              <a:t>иследовании</a:t>
            </a:r>
            <a:r>
              <a:rPr lang="ru-RU" sz="1400" b="0" i="0" dirty="0">
                <a:solidFill>
                  <a:srgbClr val="3A3E4F"/>
                </a:solidFill>
                <a:effectLst/>
                <a:latin typeface="+mj-lt"/>
              </a:rPr>
              <a:t> принимали участие женщины и мужчины среднего возраста (40-50 лет). До и после занятия они заполняли анкеты, где описывали своё физическое и психологическое состояние, отмечали настроение, уровень напряжения и стресса по специальной шкале тревоги и депрессии (HADS). В конце эксперимента все участники заметили улучшения по всем показателям, в том числе, снижение физической боли у 29 человек.</a:t>
            </a:r>
            <a:br>
              <a:rPr lang="ru-RU" sz="1400" dirty="0">
                <a:latin typeface="+mj-lt"/>
              </a:rPr>
            </a:br>
            <a:br>
              <a:rPr lang="ru-RU" sz="1400" dirty="0">
                <a:latin typeface="+mj-lt"/>
              </a:rPr>
            </a:br>
            <a:r>
              <a:rPr lang="ru-RU" sz="1400" b="0" i="0" dirty="0">
                <a:solidFill>
                  <a:srgbClr val="3A3E4F"/>
                </a:solidFill>
                <a:effectLst/>
                <a:latin typeface="+mj-lt"/>
              </a:rPr>
              <a:t>Терапевтический эффект от чаш не ограничивается только психо-эмоциональным воздействием. Звуковые вибрации расслабляют ткани и снимают напряжение, и как следствие, устраняются телесные зажимы и спазмы. Физиотерапевт Александр </a:t>
            </a:r>
            <a:r>
              <a:rPr lang="ru-RU" sz="1400" b="0" i="0" dirty="0" err="1">
                <a:solidFill>
                  <a:srgbClr val="3A3E4F"/>
                </a:solidFill>
                <a:effectLst/>
                <a:latin typeface="+mj-lt"/>
              </a:rPr>
              <a:t>Бойтел</a:t>
            </a:r>
            <a:r>
              <a:rPr lang="ru-RU" sz="1400" b="0" i="0" dirty="0">
                <a:solidFill>
                  <a:srgbClr val="3A3E4F"/>
                </a:solidFill>
                <a:effectLst/>
                <a:latin typeface="+mj-lt"/>
              </a:rPr>
              <a:t> выявил, что звуковой массаж тонизирует мышцы, улучшает кровообращение и обмен веществ.</a:t>
            </a:r>
            <a:br>
              <a:rPr lang="ru-RU" sz="1400" dirty="0">
                <a:latin typeface="+mj-lt"/>
              </a:rPr>
            </a:br>
            <a:br>
              <a:rPr lang="ru-RU" sz="1400" dirty="0">
                <a:latin typeface="+mj-lt"/>
              </a:rPr>
            </a:br>
            <a:r>
              <a:rPr lang="ru-RU" sz="1400" b="0" i="0" dirty="0">
                <a:solidFill>
                  <a:srgbClr val="3A3E4F"/>
                </a:solidFill>
                <a:effectLst/>
                <a:latin typeface="+mj-lt"/>
              </a:rPr>
              <a:t>Ещё один португальский учёный — Антонио </a:t>
            </a:r>
            <a:r>
              <a:rPr lang="ru-RU" sz="1400" b="0" i="0" dirty="0" err="1">
                <a:solidFill>
                  <a:srgbClr val="3A3E4F"/>
                </a:solidFill>
                <a:effectLst/>
                <a:latin typeface="+mj-lt"/>
              </a:rPr>
              <a:t>Нахас</a:t>
            </a:r>
            <a:r>
              <a:rPr lang="ru-RU" sz="1400" b="0" i="0" dirty="0">
                <a:solidFill>
                  <a:srgbClr val="3A3E4F"/>
                </a:solidFill>
                <a:effectLst/>
                <a:latin typeface="+mj-lt"/>
              </a:rPr>
              <a:t>, известный своей деятельностью в Quantum University (институте альтернативной медицины, который базируется на концепции квантовой физики) провёл в 2016 году исследование с группой людей от 18 до 80 лет. К участникам эксперимента подключили биоэлектрические датчики, они считывали энергетические колебания до, во время и после воздействия поющих чаш. В результате у людей с </a:t>
            </a:r>
            <a:r>
              <a:rPr lang="ru-RU" sz="1400" b="0" i="0" dirty="0" err="1">
                <a:solidFill>
                  <a:srgbClr val="3A3E4F"/>
                </a:solidFill>
                <a:effectLst/>
                <a:latin typeface="+mj-lt"/>
              </a:rPr>
              <a:t>гипер</a:t>
            </a:r>
            <a:r>
              <a:rPr lang="ru-RU" sz="1400" b="0" i="0" dirty="0">
                <a:solidFill>
                  <a:srgbClr val="3A3E4F"/>
                </a:solidFill>
                <a:effectLst/>
                <a:latin typeface="+mj-lt"/>
              </a:rPr>
              <a:t> и </a:t>
            </a:r>
            <a:r>
              <a:rPr lang="ru-RU" sz="1400" b="0" i="0" dirty="0" err="1">
                <a:solidFill>
                  <a:srgbClr val="3A3E4F"/>
                </a:solidFill>
                <a:effectLst/>
                <a:latin typeface="+mj-lt"/>
              </a:rPr>
              <a:t>гипо</a:t>
            </a:r>
            <a:r>
              <a:rPr lang="ru-RU" sz="1400" b="0" i="0" dirty="0">
                <a:solidFill>
                  <a:srgbClr val="3A3E4F"/>
                </a:solidFill>
                <a:effectLst/>
                <a:latin typeface="+mj-lt"/>
              </a:rPr>
              <a:t>-активностью выявились улучшения, их состояние достигло биоэнергетического баланса.</a:t>
            </a:r>
            <a:br>
              <a:rPr lang="ru-RU" sz="1400" dirty="0">
                <a:latin typeface="+mj-lt"/>
              </a:rPr>
            </a:br>
            <a:br>
              <a:rPr lang="ru-RU" sz="1400" dirty="0">
                <a:latin typeface="+mj-lt"/>
              </a:rPr>
            </a:br>
            <a:r>
              <a:rPr lang="ru-RU" sz="1400" b="0" i="0" dirty="0">
                <a:solidFill>
                  <a:srgbClr val="3A3E4F"/>
                </a:solidFill>
                <a:effectLst/>
                <a:latin typeface="+mj-lt"/>
              </a:rPr>
              <a:t>И это только некоторые исследования, которые показывают, как звуковые вибрации стабилизируют организм человека. Конечно, сейчас можно встретить самые разные чаши. А чтобы вы не запутались в этом многообразии, мы расскажем об основных видах.</a:t>
            </a:r>
            <a:r>
              <a:rPr lang="ru-RU" sz="1400" b="1" dirty="0">
                <a:solidFill>
                  <a:srgbClr val="3E3E3E"/>
                </a:solidFill>
                <a:effectLst/>
                <a:latin typeface="+mj-lt"/>
              </a:rPr>
              <a:t> 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56DCE3-6DB3-4B9C-B80C-035D82E5C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197"/>
            <a:ext cx="3515399" cy="52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Виды поющих чаш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4130351" y="2119081"/>
            <a:ext cx="8061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0" dirty="0">
                <a:effectLst/>
                <a:latin typeface="+mj-lt"/>
              </a:rPr>
              <a:t>Тонкостенные</a:t>
            </a:r>
          </a:p>
          <a:p>
            <a:pPr algn="l"/>
            <a:endParaRPr lang="ru-RU" sz="1600" b="1" dirty="0">
              <a:latin typeface="+mj-lt"/>
            </a:endParaRPr>
          </a:p>
          <a:p>
            <a:pPr algn="l"/>
            <a:r>
              <a:rPr lang="ru-RU" sz="1600" i="0" dirty="0">
                <a:effectLst/>
                <a:latin typeface="+mj-lt"/>
              </a:rPr>
              <a:t>Изготавливать чаши с тонкими стенками для мастера непросто. </a:t>
            </a:r>
          </a:p>
          <a:p>
            <a:pPr algn="l"/>
            <a:r>
              <a:rPr lang="ru-RU" sz="1600" i="0" dirty="0">
                <a:effectLst/>
                <a:latin typeface="+mj-lt"/>
              </a:rPr>
              <a:t>Требуется постоянная включённость в процесс, чтобы соблюдать правильную температуру при ковке, закалке и настройке инструмента. </a:t>
            </a:r>
            <a:r>
              <a:rPr lang="ru-RU" sz="1600" dirty="0">
                <a:latin typeface="+mj-lt"/>
              </a:rPr>
              <a:t>Они </a:t>
            </a:r>
            <a:r>
              <a:rPr lang="ru-RU" sz="1600" b="0" i="0" dirty="0">
                <a:solidFill>
                  <a:srgbClr val="040C28"/>
                </a:solidFill>
                <a:effectLst/>
                <a:latin typeface="+mj-lt"/>
              </a:rPr>
              <a:t>издают более насыщенные, богатые, изменяющиеся звуковые вибрации</a:t>
            </a:r>
            <a:r>
              <a:rPr lang="ru-RU" sz="1600" dirty="0">
                <a:solidFill>
                  <a:srgbClr val="202124"/>
                </a:solidFill>
                <a:latin typeface="+mj-lt"/>
              </a:rPr>
              <a:t>, з</a:t>
            </a:r>
            <a:r>
              <a:rPr lang="ru-RU" sz="1600" b="0" i="0" dirty="0">
                <a:solidFill>
                  <a:srgbClr val="202124"/>
                </a:solidFill>
                <a:effectLst/>
                <a:latin typeface="+mj-lt"/>
              </a:rPr>
              <a:t>вук держится дольше,  медленно «тает» в пространстве. Этот вид чаш достаточно сложен в применении и требует большего мастерства при раскручивании стиком.</a:t>
            </a:r>
          </a:p>
          <a:p>
            <a:pPr algn="l"/>
            <a:endParaRPr lang="ru-RU" sz="1600" i="0" dirty="0"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толщина стенок — до 2 мм;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высокие частоты вибраций;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издаёт насыщенный равномерный звук, который медленно распространяется и затихает в пространстве;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диаметр — от 16 до 35 см;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весит до 2 кг;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хрупкость и чувствительность к сильным ударам и повреждениям.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400" b="0" i="0" dirty="0">
              <a:solidFill>
                <a:srgbClr val="3A3E4F"/>
              </a:solidFill>
              <a:effectLst/>
              <a:latin typeface="+mj-lt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AE8E6F-6C14-4FA9-AC49-8DF4A3D0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9" y="2985153"/>
            <a:ext cx="3173267" cy="23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7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Виды поющих чаш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4012164" y="1744823"/>
            <a:ext cx="8061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ru-RU" sz="1400" b="0" i="0" dirty="0">
              <a:solidFill>
                <a:srgbClr val="3A3E4F"/>
              </a:solidFill>
              <a:effectLst/>
              <a:latin typeface="+mj-lt"/>
            </a:endParaRPr>
          </a:p>
          <a:p>
            <a:pPr algn="l"/>
            <a:r>
              <a:rPr lang="ru-RU" sz="1600" b="1" i="0" dirty="0">
                <a:effectLst/>
                <a:latin typeface="+mj-lt"/>
              </a:rPr>
              <a:t>Толстостенные</a:t>
            </a:r>
            <a:endParaRPr lang="ru-RU" sz="1600" b="1" dirty="0">
              <a:latin typeface="+mj-lt"/>
            </a:endParaRPr>
          </a:p>
          <a:p>
            <a:pPr algn="l"/>
            <a:endParaRPr lang="ru-RU" sz="1600" b="1" i="0" dirty="0">
              <a:solidFill>
                <a:srgbClr val="3A3E4F"/>
              </a:solidFill>
              <a:effectLst/>
              <a:latin typeface="+mj-lt"/>
            </a:endParaRPr>
          </a:p>
          <a:p>
            <a:pPr algn="l"/>
            <a:r>
              <a:rPr lang="ru-RU" sz="1600" i="0" dirty="0">
                <a:solidFill>
                  <a:srgbClr val="3A3E4F"/>
                </a:solidFill>
                <a:effectLst/>
                <a:latin typeface="+mj-lt"/>
              </a:rPr>
              <a:t>Чаши с толстыми стенками изготавливают из девяти и более металлов, среди которых медь, железо, латунь, серебро, золото. </a:t>
            </a:r>
            <a:r>
              <a:rPr lang="ru-RU" sz="1600" dirty="0">
                <a:solidFill>
                  <a:srgbClr val="202124"/>
                </a:solidFill>
                <a:latin typeface="+mj-lt"/>
              </a:rPr>
              <a:t>Ч</a:t>
            </a:r>
            <a:r>
              <a:rPr lang="ru-RU" sz="1600" i="0" dirty="0">
                <a:solidFill>
                  <a:srgbClr val="202124"/>
                </a:solidFill>
                <a:effectLst/>
                <a:latin typeface="+mj-lt"/>
              </a:rPr>
              <a:t>аши этого типа обладают наиболее чистой, можно даже сказать кристально чистой звуковой волной. В большой степени это обусловлено характерной толстой стенкой поющей чаши, которую вы не увидите у чаш другого типа.</a:t>
            </a:r>
            <a:endParaRPr lang="ru-RU" sz="1600" dirty="0">
              <a:solidFill>
                <a:srgbClr val="3A3E4F"/>
              </a:solidFill>
              <a:latin typeface="+mj-lt"/>
            </a:endParaRPr>
          </a:p>
          <a:p>
            <a:pPr algn="l"/>
            <a:endParaRPr lang="ru-RU" sz="1600" i="0" dirty="0">
              <a:solidFill>
                <a:srgbClr val="3A3E4F"/>
              </a:solidFill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3A3E4F"/>
                </a:solidFill>
                <a:effectLst/>
                <a:latin typeface="+mj-lt"/>
              </a:rPr>
              <a:t>толщина — до 1 см;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3A3E4F"/>
                </a:solidFill>
                <a:effectLst/>
                <a:latin typeface="+mj-lt"/>
              </a:rPr>
              <a:t>имеют низкое звучание, похожее на звон древних колоколов;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3A3E4F"/>
                </a:solidFill>
                <a:effectLst/>
                <a:latin typeface="+mj-lt"/>
              </a:rPr>
              <a:t>ясная и сильная звуковая волна при ударе, но звук односторонний без богатства оттенков, как у тонкостенных чаш;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3A3E4F"/>
                </a:solidFill>
                <a:effectLst/>
                <a:latin typeface="+mj-lt"/>
              </a:rPr>
              <a:t>диаметр — от 17 до 28 см;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3A3E4F"/>
                </a:solidFill>
                <a:effectLst/>
                <a:latin typeface="+mj-lt"/>
              </a:rPr>
              <a:t>вес — от 2 кг;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3A3E4F"/>
                </a:solidFill>
                <a:effectLst/>
                <a:latin typeface="+mj-lt"/>
              </a:rPr>
              <a:t>редко используется в маленьких помещениях из-за громкого звучания и сильной акустики, их можно услышать в буддийских храмах, ашрамах и на практиках </a:t>
            </a:r>
            <a:r>
              <a:rPr lang="ru-RU" sz="1600" i="0" dirty="0" err="1">
                <a:solidFill>
                  <a:srgbClr val="3A3E4F"/>
                </a:solidFill>
                <a:effectLst/>
                <a:latin typeface="+mj-lt"/>
              </a:rPr>
              <a:t>звукотерапии</a:t>
            </a:r>
            <a:r>
              <a:rPr lang="ru-RU" sz="1600" i="0" dirty="0">
                <a:solidFill>
                  <a:srgbClr val="3A3E4F"/>
                </a:solidFill>
                <a:effectLst/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165DC-3F31-49D7-A0F6-B125E90E3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361"/>
            <a:ext cx="4040155" cy="40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Виды поющих чаш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3928866" y="2080727"/>
            <a:ext cx="80616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600" b="1" i="0" dirty="0">
              <a:effectLst/>
              <a:latin typeface="+mj-lt"/>
            </a:endParaRPr>
          </a:p>
          <a:p>
            <a:pPr algn="l"/>
            <a:r>
              <a:rPr lang="ru-RU" sz="1600" b="1" i="0" dirty="0">
                <a:solidFill>
                  <a:srgbClr val="3A3E4F"/>
                </a:solidFill>
                <a:effectLst/>
                <a:latin typeface="+mj-lt"/>
              </a:rPr>
              <a:t>Кованые</a:t>
            </a:r>
          </a:p>
          <a:p>
            <a:pPr algn="l"/>
            <a:endParaRPr lang="ru-RU" sz="1600" b="1" dirty="0">
              <a:solidFill>
                <a:srgbClr val="3A3E4F"/>
              </a:solidFill>
              <a:latin typeface="+mj-lt"/>
            </a:endParaRPr>
          </a:p>
          <a:p>
            <a:pPr algn="l"/>
            <a:r>
              <a:rPr lang="ru-RU" sz="1600" i="0" dirty="0">
                <a:solidFill>
                  <a:srgbClr val="3A3E4F"/>
                </a:solidFill>
                <a:effectLst/>
                <a:latin typeface="+mj-lt"/>
              </a:rPr>
              <a:t>Самые популярный вид на сегодняшний день</a:t>
            </a:r>
            <a:r>
              <a:rPr lang="ru-RU" sz="1600" dirty="0">
                <a:solidFill>
                  <a:srgbClr val="3A3E4F"/>
                </a:solidFill>
                <a:latin typeface="+mj-lt"/>
              </a:rPr>
              <a:t>. Отличаются очень глубоким, сильным и ясным звучанием, хотя внешне они могут быть не очень привлекательными из-за небольших углублений на поверхности, оставленных инструментами кузнеца.</a:t>
            </a:r>
            <a:endParaRPr lang="ru-RU" sz="1600" i="0" dirty="0">
              <a:solidFill>
                <a:srgbClr val="3A3E4F"/>
              </a:solidFill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толщина — до 1 см;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имеют низкое звучание, похожее на звон древних колоколов;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ясная и сильная звуковая волна при ударе, но звук односторонний без богатства оттенков, как у тонкостенных чаш;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диаметр — от 17 до 28 см;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вес — от 2 кг;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редко используется в маленьких помещениях из-за громкого звучания и сильной акустики, их можно услышать в буддийских храмах, ашрамах и на практиках </a:t>
            </a:r>
            <a:r>
              <a:rPr lang="ru-RU" sz="1600" b="0" i="0" dirty="0" err="1">
                <a:solidFill>
                  <a:srgbClr val="3A3E4F"/>
                </a:solidFill>
                <a:effectLst/>
                <a:latin typeface="+mj-lt"/>
              </a:rPr>
              <a:t>звукотерапии</a:t>
            </a: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8F0024-8AB3-4C96-AC8A-E3E40AAD4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2964119"/>
            <a:ext cx="3689380" cy="24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8F1625-06E3-4CB9-BFEC-6F36D91CA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8708"/>
            <a:ext cx="4286250" cy="28575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Виды поющих чаш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4130351" y="2239347"/>
            <a:ext cx="80616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0" dirty="0">
                <a:effectLst/>
                <a:latin typeface="+mj-lt"/>
              </a:rPr>
              <a:t>Литые</a:t>
            </a:r>
          </a:p>
          <a:p>
            <a:pPr algn="l"/>
            <a:endParaRPr lang="ru-RU" sz="1600" b="1" dirty="0">
              <a:latin typeface="+mj-lt"/>
            </a:endParaRPr>
          </a:p>
          <a:p>
            <a:pPr algn="l"/>
            <a:r>
              <a:rPr lang="ru-RU" sz="1600" i="0" dirty="0">
                <a:effectLst/>
                <a:latin typeface="+mj-lt"/>
              </a:rPr>
              <a:t>И</a:t>
            </a:r>
            <a:r>
              <a:rPr lang="ru-RU" sz="1600" dirty="0">
                <a:latin typeface="+mj-lt"/>
              </a:rPr>
              <a:t>зготавливаются</a:t>
            </a:r>
            <a:r>
              <a:rPr lang="ru-RU" sz="1600" i="0" dirty="0">
                <a:effectLst/>
                <a:latin typeface="+mj-lt"/>
              </a:rPr>
              <a:t> автоматизированным методом. Такие чаши могут быть как с толстыми, так и с тонкими стенками. Минусом этих чаш является менее насыщенное и глубокое звучание. Однако, такие поющие чаши очень красивы. На них накладывают сакральные узоры и орнаменты. Они отличаются яркостью и насыщенностью.</a:t>
            </a:r>
          </a:p>
          <a:p>
            <a:pPr algn="l"/>
            <a:endParaRPr lang="ru-RU" sz="1600" i="0" dirty="0"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состоят всего из 4 металлов, поэтому имеют узкий диапазон звучания;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диаметр — от 14 до 35 см;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весят от 600 г до 4 кг;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резкий, насыщенный, слегка приглушённый звук;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на внешней стороне чаши изображаются орнаменты, слоги на санскрите и тексты мантр;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A3E4F"/>
                </a:solidFill>
                <a:effectLst/>
                <a:latin typeface="+mj-lt"/>
              </a:rPr>
              <a:t>не требуется особой подготовки, чтобы освоить игру на такой чаше, в отличие от других.</a:t>
            </a:r>
          </a:p>
          <a:p>
            <a:pPr algn="l"/>
            <a:endParaRPr lang="ru-RU" sz="1400" b="0" i="0" dirty="0">
              <a:solidFill>
                <a:srgbClr val="3A3E4F"/>
              </a:solidFill>
              <a:effectLst/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5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Виды поющих чаш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4702629" y="2687214"/>
            <a:ext cx="80616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i="0" dirty="0">
                <a:effectLst/>
                <a:latin typeface="+mj-lt"/>
              </a:rPr>
              <a:t> </a:t>
            </a:r>
            <a:r>
              <a:rPr lang="ru-RU" sz="1600" b="1" i="0" dirty="0">
                <a:effectLst/>
                <a:latin typeface="+mj-lt"/>
              </a:rPr>
              <a:t>Штампованные</a:t>
            </a:r>
          </a:p>
          <a:p>
            <a:pPr algn="l"/>
            <a:endParaRPr lang="ru-RU" sz="1600" b="1" dirty="0">
              <a:latin typeface="+mj-lt"/>
            </a:endParaRPr>
          </a:p>
          <a:p>
            <a:pPr algn="l"/>
            <a:r>
              <a:rPr lang="ru-RU" sz="1600" b="1" i="0" dirty="0">
                <a:effectLst/>
                <a:latin typeface="+mj-lt"/>
              </a:rPr>
              <a:t> </a:t>
            </a:r>
            <a:r>
              <a:rPr lang="ru-RU" sz="1600" i="0" dirty="0">
                <a:effectLst/>
                <a:latin typeface="+mj-lt"/>
              </a:rPr>
              <a:t>Изготавливаются также как и литые, но по звучанию </a:t>
            </a:r>
          </a:p>
          <a:p>
            <a:pPr algn="l"/>
            <a:r>
              <a:rPr lang="ru-RU" sz="1600" i="0" dirty="0">
                <a:effectLst/>
                <a:latin typeface="+mj-lt"/>
              </a:rPr>
              <a:t>уступают другим. Штампованные чаши обычно покупают в качестве </a:t>
            </a:r>
          </a:p>
          <a:p>
            <a:pPr algn="l"/>
            <a:r>
              <a:rPr lang="ru-RU" sz="1600" i="0" dirty="0">
                <a:effectLst/>
                <a:latin typeface="+mj-lt"/>
              </a:rPr>
              <a:t>сувенира и для украшения дома.</a:t>
            </a:r>
          </a:p>
          <a:p>
            <a:pPr algn="l"/>
            <a:endParaRPr lang="ru-RU" sz="1600" i="0" dirty="0">
              <a:effectLst/>
              <a:latin typeface="+mj-lt"/>
            </a:endParaRPr>
          </a:p>
          <a:p>
            <a:pPr algn="l"/>
            <a:r>
              <a:rPr lang="ru-RU" sz="1600" dirty="0">
                <a:latin typeface="+mj-lt"/>
              </a:rPr>
              <a:t>Д</a:t>
            </a:r>
            <a:r>
              <a:rPr lang="ru-RU" sz="1600" i="0" dirty="0">
                <a:effectLst/>
                <a:latin typeface="+mj-lt"/>
              </a:rPr>
              <a:t>елаются из металла низкого качества промышленным способом;</a:t>
            </a:r>
          </a:p>
          <a:p>
            <a:pPr algn="l"/>
            <a:r>
              <a:rPr lang="ru-RU" sz="1600" i="0" dirty="0">
                <a:effectLst/>
                <a:latin typeface="+mj-lt"/>
              </a:rPr>
              <a:t>в отличие от других чаш стоят дешевле;</a:t>
            </a:r>
          </a:p>
          <a:p>
            <a:pPr algn="l"/>
            <a:r>
              <a:rPr lang="ru-RU" sz="1600" i="0" dirty="0">
                <a:effectLst/>
                <a:latin typeface="+mj-lt"/>
              </a:rPr>
              <a:t>неустойчивый звук — громкий и резкий, не хватает нижних частот.</a:t>
            </a:r>
          </a:p>
          <a:p>
            <a:pPr algn="l"/>
            <a:endParaRPr lang="ru-RU" sz="1400" i="0" dirty="0">
              <a:effectLst/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8EE59E-0EEB-4268-883E-1DF31EA6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2" y="1934233"/>
            <a:ext cx="3666498" cy="423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7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248A-09C6-4FB8-A2E3-F56F5277AC75}"/>
              </a:ext>
            </a:extLst>
          </p:cNvPr>
          <p:cNvSpPr/>
          <p:nvPr/>
        </p:nvSpPr>
        <p:spPr>
          <a:xfrm>
            <a:off x="0" y="214604"/>
            <a:ext cx="12192000" cy="139959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 </a:t>
            </a:r>
          </a:p>
          <a:p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  </a:t>
            </a:r>
            <a:r>
              <a:rPr lang="ru-RU" sz="3600" b="1" i="0" dirty="0">
                <a:effectLst/>
                <a:latin typeface="var(--article-header-font-family,'Museo','Museo',&quot;Noto Sans Armenian&quot;,&quot;Noto Sans Bengali&quot;,&quot;Noto Sans Cherokee&quot;,&quot;Noto Sans Devanagari&quot;,&quot;Noto Sans Ethiopic&quot;,&quot;Noto Sans Georgian&quot;,&quot;Noto Sans Hebrew&quot;,&quot;Noto Sans Kannada&quot;,&quot;Noto Sans Khmer&quot;,&quot;Noto Sans Lao&quot;,&quot;Noto "/>
              </a:rPr>
              <a:t>Способы применения поющих чаш:</a:t>
            </a:r>
          </a:p>
          <a:p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B171D-7A5B-47AE-B373-E5B989815EB0}"/>
              </a:ext>
            </a:extLst>
          </p:cNvPr>
          <p:cNvSpPr txBox="1"/>
          <p:nvPr/>
        </p:nvSpPr>
        <p:spPr>
          <a:xfrm>
            <a:off x="6200775" y="3174915"/>
            <a:ext cx="102249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effectLst/>
                <a:latin typeface="+mj-lt"/>
              </a:rPr>
              <a:t>Музыкальный </a:t>
            </a:r>
            <a:r>
              <a:rPr lang="ru-RU" sz="1600" i="0" dirty="0" err="1">
                <a:effectLst/>
                <a:latin typeface="+mj-lt"/>
              </a:rPr>
              <a:t>инструмен</a:t>
            </a:r>
            <a:endParaRPr lang="ru-RU" sz="1600" i="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effectLst/>
                <a:latin typeface="+mj-lt"/>
              </a:rPr>
              <a:t>Оздоровление и исцеление.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effectLst/>
                <a:latin typeface="+mj-lt"/>
              </a:rPr>
              <a:t>Массаж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effectLst/>
                <a:latin typeface="+mj-lt"/>
              </a:rPr>
              <a:t>Очищение помещения (дома, офиса, автомобиля)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effectLst/>
                <a:latin typeface="+mj-lt"/>
              </a:rPr>
              <a:t>Зарядка воды и пищи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effectLst/>
                <a:latin typeface="+mj-lt"/>
              </a:rPr>
              <a:t>Медитация и работа с сознанием</a:t>
            </a:r>
          </a:p>
          <a:p>
            <a:endParaRPr lang="ru-RU" sz="1400" b="1" i="0" dirty="0">
              <a:effectLst/>
              <a:latin typeface="var(--article-header-font-family,'Museo',&quot;Noto Sans Armenian&quot;,&quot;Noto Sans Bengali&quot;,&quot;Noto Sans Cherokee&quot;,&quot;Noto Sans Devanagari&quot;,&quot;Noto Sans Ethiopic&quot;,&quot;Noto Sans Georgian&quot;,&quot;Noto Sans Hebrew&quot;,&quot;Noto Sans Kannada&quot;,&quot;Noto Sans Khmer&quot;,&quot;Noto Sans Lao&quot;,&quot;Noto Sans Osm"/>
            </a:endParaRPr>
          </a:p>
          <a:p>
            <a:endParaRPr lang="ru-RU" sz="1400" b="1" dirty="0">
              <a:latin typeface="var(--article-header-font-family,'Museo',&quot;Noto Sans Armenian&quot;,&quot;Noto Sans Bengali&quot;,&quot;Noto Sans Cherokee&quot;,&quot;Noto Sans Devanagari&quot;,&quot;Noto Sans Ethiopic&quot;,&quot;Noto Sans Georgian&quot;,&quot;Noto Sans Hebrew&quot;,&quot;Noto Sans Kannada&quot;,&quot;Noto Sans Khmer&quot;,&quot;Noto Sans Lao&quot;,&quot;Noto Sans Osm"/>
            </a:endParaRPr>
          </a:p>
          <a:p>
            <a:endParaRPr lang="ru-RU" sz="1400" b="1" i="0" dirty="0">
              <a:effectLst/>
              <a:latin typeface="var(--article-header-font-family,'Museo',&quot;Noto Sans Armenian&quot;,&quot;Noto Sans Bengali&quot;,&quot;Noto Sans Cherokee&quot;,&quot;Noto Sans Devanagari&quot;,&quot;Noto Sans Ethiopic&quot;,&quot;Noto Sans Georgian&quot;,&quot;Noto Sans Hebrew&quot;,&quot;Noto Sans Kannada&quot;,&quot;Noto Sans Khmer&quot;,&quot;Noto Sans Lao&quot;,&quot;Noto Sans Osm"/>
            </a:endParaRPr>
          </a:p>
          <a:p>
            <a:pPr algn="l"/>
            <a:endParaRPr lang="ru-RU" sz="1400" i="0" dirty="0">
              <a:effectLst/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024F44-DCFC-44EA-99EC-2D3CCD733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196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20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2463</Words>
  <Application>Microsoft Office PowerPoint</Application>
  <PresentationFormat>Широкоэкранный</PresentationFormat>
  <Paragraphs>158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var(--article-header-font-family,'Museo',"Noto Sans Armenian","Noto Sans Bengali","Noto Sans Cherokee","Noto Sans Devanagari","Noto Sans Ethiopic","Noto Sans Georgian","Noto Sans Hebrew","Noto Sans Kannada","Noto Sans Khmer","Noto Sans Lao","Noto Sans Osm</vt:lpstr>
      <vt:lpstr>var(--article-header-font-family,'Museo','Museo',"Noto Sans Armenian","Noto Sans Bengali","Noto Sans Cherokee","Noto Sans Devanagari","Noto Sans Ethiopic","Noto Sans Georgian","Noto Sans Hebrew","Noto Sans Kannada","Noto Sans Khmer","Noto Sans Lao","Noto </vt:lpstr>
      <vt:lpstr>Тема Office</vt:lpstr>
      <vt:lpstr>ПОЮЩИЕ ЧАШИ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ПОЮЩИЕ ЧАШИ</dc:title>
  <dc:creator>Ирина Белогур-Спивак</dc:creator>
  <cp:lastModifiedBy>Ирина Белогур-Спивак</cp:lastModifiedBy>
  <cp:revision>21</cp:revision>
  <dcterms:created xsi:type="dcterms:W3CDTF">2024-05-11T13:30:13Z</dcterms:created>
  <dcterms:modified xsi:type="dcterms:W3CDTF">2024-05-14T15:06:42Z</dcterms:modified>
</cp:coreProperties>
</file>